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2045" y="-8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38134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personales.unican.es/gutierjm/papers/BookCGH.pdf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://www.cs.us.es/~fsancho/?e=10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cc.inaoep.mx/~esucar/Clases-MetIA/MetIA-19.pdf" TargetMode="External"/><Relationship Id="rId5" Type="http://schemas.openxmlformats.org/officeDocument/2006/relationships/hyperlink" Target="http://www.cs.us.es/cursos/iic-2003/temas/tema-02-iic04.pdf" TargetMode="External"/><Relationship Id="rId4" Type="http://schemas.openxmlformats.org/officeDocument/2006/relationships/hyperlink" Target="http://ocw.uc3m.es/ingenieria-telematica/inteligencia-en-redes-de-comunicaciones/material-de-clase-1/03-sistemas-basados-en-conocimient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4974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Minería Web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84025" y="471060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Realizado por: Juan Francisco Abán Fontecha</a:t>
            </a: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460950" y="164330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Técnicas de reconocimiento basadas en conocimiento. Estudio y ejemplos</a:t>
            </a:r>
            <a:endParaRPr sz="3000"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638" y="2729300"/>
            <a:ext cx="2264722" cy="1828906"/>
          </a:xfrm>
          <a:prstGeom prst="rect">
            <a:avLst/>
          </a:prstGeom>
          <a:noFill/>
          <a:ln>
            <a:noFill/>
          </a:ln>
          <a:effectLst>
            <a:outerShdw blurRad="57150" dist="200025" dir="4920000" algn="bl" rotWithShape="0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995750" y="2218600"/>
            <a:ext cx="36873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Tipos de técnicas de reconocimiento basado en conocimiento</a:t>
            </a:r>
            <a:endParaRPr sz="3600"/>
          </a:p>
        </p:txBody>
      </p:sp>
      <p:sp>
        <p:nvSpPr>
          <p:cNvPr id="182" name="Shape 182"/>
          <p:cNvSpPr txBox="1"/>
          <p:nvPr/>
        </p:nvSpPr>
        <p:spPr>
          <a:xfrm>
            <a:off x="573000" y="538200"/>
            <a:ext cx="41199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i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Modelos probabilísticos</a:t>
            </a:r>
            <a:endParaRPr sz="1800" b="1" i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600" i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Es mejor hablar de toda la familia de estos modelos, se basan en la Teoría de la probabilidad, que algo ocurra o no, e incluso dependencia entre diferentes hechos.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573000" y="2218600"/>
            <a:ext cx="3000000" cy="23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P(A) + P(A) = 1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P(A|B) = P(A)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P(B|A) = P(B)</a:t>
            </a:r>
            <a:endParaRPr sz="3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4" name="Shape 184"/>
          <p:cNvCxnSpPr/>
          <p:nvPr/>
        </p:nvCxnSpPr>
        <p:spPr>
          <a:xfrm>
            <a:off x="1403750" y="2997975"/>
            <a:ext cx="114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probabilísticos</a:t>
            </a:r>
            <a:endParaRPr sz="2800"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Este tipo de modelos deben poseer independencia condicional y basarse en un modelo de dependencia, pero sobre todo debe poseer una función de probabilidad.</a:t>
            </a:r>
            <a:endParaRPr/>
          </a:p>
        </p:txBody>
      </p:sp>
      <p:cxnSp>
        <p:nvCxnSpPr>
          <p:cNvPr id="191" name="Shape 191"/>
          <p:cNvCxnSpPr>
            <a:stCxn id="192" idx="5"/>
            <a:endCxn id="193" idx="1"/>
          </p:cNvCxnSpPr>
          <p:nvPr/>
        </p:nvCxnSpPr>
        <p:spPr>
          <a:xfrm>
            <a:off x="5201975" y="2863664"/>
            <a:ext cx="1303800" cy="8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Shape 192"/>
          <p:cNvSpPr/>
          <p:nvPr/>
        </p:nvSpPr>
        <p:spPr>
          <a:xfrm>
            <a:off x="3427950" y="1465800"/>
            <a:ext cx="2078400" cy="1637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</a:rPr>
              <a:t>Factorización de la función de probabilidad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6505775" y="3408575"/>
            <a:ext cx="2078400" cy="6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Funciones potenciales</a:t>
            </a:r>
            <a:endParaRPr>
              <a:solidFill>
                <a:srgbClr val="FFFFFF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p(x1,...,xn) = </a:t>
            </a:r>
            <a:r>
              <a:rPr lang="es" sz="1100" baseline="30000">
                <a:solidFill>
                  <a:srgbClr val="FFFFFF"/>
                </a:solidFill>
              </a:rPr>
              <a:t>m</a:t>
            </a:r>
            <a:r>
              <a:rPr lang="es" sz="1100">
                <a:solidFill>
                  <a:srgbClr val="FFFFFF"/>
                </a:solidFill>
              </a:rPr>
              <a:t>∏</a:t>
            </a:r>
            <a:r>
              <a:rPr lang="es" sz="600" baseline="-25000">
                <a:solidFill>
                  <a:srgbClr val="FFFFFF"/>
                </a:solidFill>
              </a:rPr>
              <a:t>i=1</a:t>
            </a:r>
            <a:r>
              <a:rPr lang="es" sz="1100" baseline="-25000">
                <a:solidFill>
                  <a:srgbClr val="FFFFFF"/>
                </a:solidFill>
              </a:rPr>
              <a:t> </a:t>
            </a:r>
            <a:r>
              <a:rPr lang="es" sz="1100">
                <a:solidFill>
                  <a:srgbClr val="FFFFFF"/>
                </a:solidFill>
              </a:rPr>
              <a:t>Ψi(ci)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6326950" y="287725"/>
            <a:ext cx="2078400" cy="6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Regla de la cadena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p(x1,...,xn) = </a:t>
            </a:r>
            <a:r>
              <a:rPr lang="es" sz="1100" baseline="30000">
                <a:solidFill>
                  <a:srgbClr val="FFFFFF"/>
                </a:solidFill>
              </a:rPr>
              <a:t>m</a:t>
            </a:r>
            <a:r>
              <a:rPr lang="es" sz="1100">
                <a:solidFill>
                  <a:srgbClr val="FFFFFF"/>
                </a:solidFill>
              </a:rPr>
              <a:t>∏</a:t>
            </a:r>
            <a:r>
              <a:rPr lang="es" sz="1100" baseline="-25000">
                <a:solidFill>
                  <a:srgbClr val="FFFFFF"/>
                </a:solidFill>
              </a:rPr>
              <a:t>i=1 </a:t>
            </a:r>
            <a:r>
              <a:rPr lang="es" sz="1100">
                <a:solidFill>
                  <a:srgbClr val="FFFFFF"/>
                </a:solidFill>
              </a:rPr>
              <a:t> p(yi|bi)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6929550" y="1977450"/>
            <a:ext cx="2078400" cy="6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Condicionada canónica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Teorema existencia canónica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p(x) = </a:t>
            </a:r>
            <a:r>
              <a:rPr lang="es" sz="1100" baseline="30000">
                <a:solidFill>
                  <a:srgbClr val="FFFFFF"/>
                </a:solidFill>
              </a:rPr>
              <a:t>m</a:t>
            </a:r>
            <a:r>
              <a:rPr lang="es" sz="1100">
                <a:solidFill>
                  <a:srgbClr val="FFFFFF"/>
                </a:solidFill>
              </a:rPr>
              <a:t>∏</a:t>
            </a:r>
            <a:r>
              <a:rPr lang="es" sz="1100" baseline="-25000">
                <a:solidFill>
                  <a:srgbClr val="FFFFFF"/>
                </a:solidFill>
              </a:rPr>
              <a:t>i=1</a:t>
            </a:r>
            <a:r>
              <a:rPr lang="es" sz="1100">
                <a:solidFill>
                  <a:srgbClr val="FFFFFF"/>
                </a:solidFill>
              </a:rPr>
              <a:t>p(yi|bi)</a:t>
            </a:r>
            <a:endParaRPr sz="1100">
              <a:solidFill>
                <a:srgbClr val="FFFFFF"/>
              </a:solidFill>
            </a:endParaRPr>
          </a:p>
        </p:txBody>
      </p:sp>
      <p:cxnSp>
        <p:nvCxnSpPr>
          <p:cNvPr id="196" name="Shape 196"/>
          <p:cNvCxnSpPr>
            <a:stCxn id="194" idx="1"/>
            <a:endCxn id="192" idx="7"/>
          </p:cNvCxnSpPr>
          <p:nvPr/>
        </p:nvCxnSpPr>
        <p:spPr>
          <a:xfrm flipH="1">
            <a:off x="5201950" y="594925"/>
            <a:ext cx="1125000" cy="111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Shape 197"/>
          <p:cNvCxnSpPr>
            <a:stCxn id="192" idx="6"/>
            <a:endCxn id="195" idx="1"/>
          </p:cNvCxnSpPr>
          <p:nvPr/>
        </p:nvCxnSpPr>
        <p:spPr>
          <a:xfrm>
            <a:off x="5506350" y="2284650"/>
            <a:ext cx="142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265500" y="2562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Independencia condicional</a:t>
            </a: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Dos acontecimientos R y B son condicionalmente independientes dado Y, si y sólo si el conocimiento que se tiene de Y provoca que el conocimiento sobre el estado de R no genere cambios sobre la probabilidad de que ocurra B, y de igual manera el conocimiento de si se produce B no proporciona información sobre la probabilidad de que ocurra R.</a:t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78" y="2114250"/>
            <a:ext cx="42862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566875" y="1803700"/>
            <a:ext cx="3911400" cy="18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Ventajas</a:t>
            </a:r>
            <a:endParaRPr sz="7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7200"/>
          </a:p>
        </p:txBody>
      </p:sp>
      <p:sp>
        <p:nvSpPr>
          <p:cNvPr id="211" name="Shape 211"/>
          <p:cNvSpPr/>
          <p:nvPr/>
        </p:nvSpPr>
        <p:spPr>
          <a:xfrm>
            <a:off x="4938100" y="747100"/>
            <a:ext cx="3572700" cy="33333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Se basan en cálculos para el reconocimiento, por lo que es mucho más exhaustivo, a pesar de que a estos aún le queda mucho por mejorar para evitar cálculos innecesarios.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7825" y="3241425"/>
            <a:ext cx="1453275" cy="7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 rot="5400000">
            <a:off x="6102625" y="2823600"/>
            <a:ext cx="1957800" cy="1953900"/>
          </a:xfrm>
          <a:prstGeom prst="homePlate">
            <a:avLst>
              <a:gd name="adj" fmla="val 2548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effectLst>
            <a:outerShdw blurRad="57150" dist="666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Conclusiones - Resumen</a:t>
            </a:r>
            <a:endParaRPr sz="3600"/>
          </a:p>
        </p:txBody>
      </p:sp>
      <p:sp>
        <p:nvSpPr>
          <p:cNvPr id="219" name="Shape 219"/>
          <p:cNvSpPr/>
          <p:nvPr/>
        </p:nvSpPr>
        <p:spPr>
          <a:xfrm>
            <a:off x="2598900" y="1091925"/>
            <a:ext cx="5497800" cy="6027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Técnicas de reconocimiento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basadas en conocimiento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3406415" y="235050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Sistemas Basados en Conocimiento (SBC)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14100" y="2120675"/>
            <a:ext cx="2120100" cy="10689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compone de conocimiento más razonamiento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2360050" y="3692748"/>
            <a:ext cx="1538100" cy="8142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 tipo son los Sistemas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Expertos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183950" y="3632072"/>
            <a:ext cx="1538100" cy="8748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Sistemas basados en la gestión del conocimiento y métodos deductivos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4" name="Shape 224"/>
          <p:cNvCxnSpPr>
            <a:stCxn id="219" idx="2"/>
            <a:endCxn id="220" idx="0"/>
          </p:cNvCxnSpPr>
          <p:nvPr/>
        </p:nvCxnSpPr>
        <p:spPr>
          <a:xfrm rot="5400000">
            <a:off x="4433700" y="1436325"/>
            <a:ext cx="655800" cy="1172400"/>
          </a:xfrm>
          <a:prstGeom prst="bentConnector3">
            <a:avLst>
              <a:gd name="adj1" fmla="val 3224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Shape 225"/>
          <p:cNvCxnSpPr>
            <a:stCxn id="221" idx="0"/>
            <a:endCxn id="219" idx="2"/>
          </p:cNvCxnSpPr>
          <p:nvPr/>
        </p:nvCxnSpPr>
        <p:spPr>
          <a:xfrm rot="-5400000">
            <a:off x="3398000" y="170825"/>
            <a:ext cx="426000" cy="34737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Shape 226"/>
          <p:cNvCxnSpPr/>
          <p:nvPr/>
        </p:nvCxnSpPr>
        <p:spPr>
          <a:xfrm rot="-5400000" flipH="1">
            <a:off x="4144675" y="2854072"/>
            <a:ext cx="839100" cy="777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Shape 227"/>
          <p:cNvCxnSpPr>
            <a:stCxn id="222" idx="0"/>
            <a:endCxn id="220" idx="2"/>
          </p:cNvCxnSpPr>
          <p:nvPr/>
        </p:nvCxnSpPr>
        <p:spPr>
          <a:xfrm rot="-5400000">
            <a:off x="3202450" y="2719698"/>
            <a:ext cx="899700" cy="10464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Shape 228"/>
          <p:cNvSpPr/>
          <p:nvPr/>
        </p:nvSpPr>
        <p:spPr>
          <a:xfrm>
            <a:off x="5976600" y="2037300"/>
            <a:ext cx="2225700" cy="4260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Tipos de técnicas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9" name="Shape 229"/>
          <p:cNvCxnSpPr>
            <a:stCxn id="228" idx="0"/>
            <a:endCxn id="219" idx="2"/>
          </p:cNvCxnSpPr>
          <p:nvPr/>
        </p:nvCxnSpPr>
        <p:spPr>
          <a:xfrm rot="5400000" flipH="1">
            <a:off x="6047400" y="995250"/>
            <a:ext cx="342600" cy="1741500"/>
          </a:xfrm>
          <a:prstGeom prst="bentConnector3">
            <a:avLst>
              <a:gd name="adj1" fmla="val 3830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Shape 230"/>
          <p:cNvSpPr/>
          <p:nvPr/>
        </p:nvSpPr>
        <p:spPr>
          <a:xfrm rot="5400000">
            <a:off x="6512125" y="2026250"/>
            <a:ext cx="1138800" cy="1953900"/>
          </a:xfrm>
          <a:prstGeom prst="homePlate">
            <a:avLst>
              <a:gd name="adj" fmla="val 42889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6181150" y="2471175"/>
            <a:ext cx="2021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/>
              <a:t>Metodos probabilisticos</a:t>
            </a:r>
            <a:endParaRPr sz="12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Independencia condicional y función de probabilidad</a:t>
            </a:r>
            <a:endParaRPr sz="1000"/>
          </a:p>
        </p:txBody>
      </p:sp>
      <p:sp>
        <p:nvSpPr>
          <p:cNvPr id="232" name="Shape 232"/>
          <p:cNvSpPr txBox="1"/>
          <p:nvPr/>
        </p:nvSpPr>
        <p:spPr>
          <a:xfrm>
            <a:off x="6078900" y="3485600"/>
            <a:ext cx="2021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/>
              <a:t>Sistemas basados </a:t>
            </a:r>
            <a:endParaRPr sz="12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/>
              <a:t>en reglas</a:t>
            </a:r>
            <a:endParaRPr sz="12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Encadenamiento de reglas</a:t>
            </a:r>
            <a:endParaRPr sz="1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 y Coherencia.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 descr="Instantánea tomada desde arriba de varios jóvenes sentados en una pasarela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/>
              <a:t>Bibliografía</a:t>
            </a:r>
            <a:endParaRPr sz="3000" b="1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 b="1"/>
              <a:t>Webs</a:t>
            </a:r>
            <a:endParaRPr sz="1800" b="1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4"/>
              </a:rPr>
              <a:t>http://ocw.uc3m.es/ingenieria-telematica/inteligencia-en-redes-de-comunicaciones/material-de-clase-1/03-sistemas-basados-en-conocimiento</a:t>
            </a:r>
            <a:endParaRPr sz="12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5"/>
              </a:rPr>
              <a:t>http://www.cs.us.es/cursos/iic-2003/temas/tema-02-iic04.pdf</a:t>
            </a:r>
            <a:endParaRPr sz="12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6"/>
              </a:rPr>
              <a:t>https://ccc.inaoep.mx/~esucar/Clases-MetIA/MetIA-19.pdf</a:t>
            </a:r>
            <a:r>
              <a:rPr lang="es" sz="1200"/>
              <a:t>  </a:t>
            </a:r>
            <a:endParaRPr sz="12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7"/>
              </a:rPr>
              <a:t>http://www.cs.us.es/~fsancho/?e=103</a:t>
            </a:r>
            <a:r>
              <a:rPr lang="es" sz="1200"/>
              <a:t> </a:t>
            </a:r>
            <a:endParaRPr sz="12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/>
              <a:t>Libro</a:t>
            </a:r>
            <a:endParaRPr sz="18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Sistemas Expertos y Modelos de Redes Probabilísticas - Enrique Castillo, José Manuel Gutiérrez, y Ali S. Hadi </a:t>
            </a:r>
            <a:endParaRPr sz="120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200"/>
              <a:t>Enlace: </a:t>
            </a:r>
            <a:r>
              <a:rPr lang="es" sz="1200" u="sng">
                <a:solidFill>
                  <a:schemeClr val="hlink"/>
                </a:solidFill>
                <a:hlinkClick r:id="rId8"/>
              </a:rPr>
              <a:t>http://personales.unican.es/gutierjm/papers/BookCGH.pdf</a:t>
            </a:r>
            <a:r>
              <a:rPr lang="es" sz="1200"/>
              <a:t> </a:t>
            </a:r>
            <a:endParaRPr sz="1200"/>
          </a:p>
        </p:txBody>
      </p:sp>
      <p:grpSp>
        <p:nvGrpSpPr>
          <p:cNvPr id="239" name="Shape 239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240" name="Shape 240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398875" y="1986450"/>
            <a:ext cx="8222100" cy="19635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Ruegos y Preguntas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13" y="0"/>
            <a:ext cx="7936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36700" cy="30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/>
              <a:t>Índice</a:t>
            </a:r>
            <a:endParaRPr sz="48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/>
              <a:t>¿Qué son este tipo de técnicas?</a:t>
            </a:r>
            <a:endParaRPr sz="36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/>
              <a:t>¿Qué tipos existen?</a:t>
            </a:r>
            <a:endParaRPr sz="36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/>
              <a:t>Ventajas e inconvenientes</a:t>
            </a:r>
            <a:endParaRPr sz="3600" b="1"/>
          </a:p>
        </p:txBody>
      </p: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625" y="3506550"/>
            <a:ext cx="1441325" cy="14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¿Qué son las técnicas de reconocimiento basadas en conocimiento?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Se basan en sistemas basados en conocimiento y en la ingeniería del conocimiento.</a:t>
            </a:r>
            <a:endParaRPr sz="18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Y usan el conocimiento almacenado encargándose de su gestión y evolución.</a:t>
            </a:r>
            <a:endParaRPr sz="18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cxnSp>
        <p:nvCxnSpPr>
          <p:cNvPr id="84" name="Shape 84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226" y="1919076"/>
            <a:ext cx="2984300" cy="25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 descr="Vista lateral en primer plano de una mano pulsando el botón de un mezclador de audio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65500" y="1158975"/>
            <a:ext cx="4045200" cy="21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Sistemas basados en conocimiento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4891600" y="804600"/>
            <a:ext cx="3837000" cy="31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Conocimiento</a:t>
            </a:r>
            <a:endParaRPr sz="3600"/>
          </a:p>
          <a:p>
            <a:pPr marL="0" lvl="0" indent="45720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3600"/>
              <a:t>+</a:t>
            </a:r>
            <a:endParaRPr sz="3600"/>
          </a:p>
          <a:p>
            <a:pPr marL="0" lvl="0" indent="45720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3600"/>
              <a:t>Razonamiento</a:t>
            </a:r>
            <a:endParaRPr sz="3600"/>
          </a:p>
          <a:p>
            <a:pPr marL="0" lvl="0" indent="457200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200" y="3389600"/>
            <a:ext cx="2784376" cy="16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Paradigmas de Sistemas Inteligentes</a:t>
            </a:r>
            <a:endParaRPr sz="300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s" sz="1600" i="1"/>
              <a:t>Responde a la pregunta: "¿qué visión debe tomar este tipo de sistemas y sus técnicas?"</a:t>
            </a:r>
            <a:endParaRPr sz="1600" i="1"/>
          </a:p>
        </p:txBody>
      </p:sp>
      <p:sp>
        <p:nvSpPr>
          <p:cNvPr id="100" name="Shape 100"/>
          <p:cNvSpPr txBox="1">
            <a:spLocks noGrp="1"/>
          </p:cNvSpPr>
          <p:nvPr>
            <p:ph type="title" idx="4294967295"/>
          </p:nvPr>
        </p:nvSpPr>
        <p:spPr>
          <a:xfrm>
            <a:off x="1291793" y="2876983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SBC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title" idx="4294967295"/>
          </p:nvPr>
        </p:nvSpPr>
        <p:spPr>
          <a:xfrm>
            <a:off x="4705948" y="2829088"/>
            <a:ext cx="31248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Sistemas Expertos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4294967295"/>
          </p:nvPr>
        </p:nvSpPr>
        <p:spPr>
          <a:xfrm>
            <a:off x="1291805" y="3407800"/>
            <a:ext cx="33207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Orientación estructural (cogniscitiva).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Separación entre conocimiento codificado y mecanismos deductivos.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550" y="1283475"/>
            <a:ext cx="1852800" cy="180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950" y="1232300"/>
            <a:ext cx="1852800" cy="173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body" idx="4294967295"/>
          </p:nvPr>
        </p:nvSpPr>
        <p:spPr>
          <a:xfrm>
            <a:off x="4901930" y="3407800"/>
            <a:ext cx="33207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Orientación funcional (conductista)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Imita actividad de un experto humano para resolver una determinada tarea en un dominio específico.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Tipos de técnicas de reconocimiento basado en conocimiento</a:t>
            </a:r>
            <a:endParaRPr sz="3600"/>
          </a:p>
        </p:txBody>
      </p:sp>
      <p:sp>
        <p:nvSpPr>
          <p:cNvPr id="111" name="Shape 111"/>
          <p:cNvSpPr txBox="1"/>
          <p:nvPr/>
        </p:nvSpPr>
        <p:spPr>
          <a:xfrm>
            <a:off x="4563150" y="572850"/>
            <a:ext cx="4119900" cy="28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i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Sistemas Basados en reglas</a:t>
            </a:r>
            <a:endParaRPr sz="1800" b="1" i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600" i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Trabajan mediante aplicación de reglas, comparación de resultados y aplicación de nuevas reglas basadas en situación.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700" y="2910925"/>
            <a:ext cx="4258350" cy="1303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60950" y="4034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Sistemas Basados en reglas</a:t>
            </a:r>
            <a:endParaRPr/>
          </a:p>
        </p:txBody>
      </p:sp>
      <p:cxnSp>
        <p:nvCxnSpPr>
          <p:cNvPr id="118" name="Shape 118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976112" y="2167012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Reglas Coherentes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976112" y="2507938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Si existe, al menos, un conjunto de valores de todos los objetos que producen conclusiones no contradictorias.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399300" y="2029125"/>
            <a:ext cx="23454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Coherencia de hechos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395750" y="2421225"/>
            <a:ext cx="27309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Los datos o evidencias suministrados por los usuarios deben ser también consistentes entre sí.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504625" y="1929950"/>
            <a:ext cx="22743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Control de Coherencia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504623" y="2219975"/>
            <a:ext cx="2101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En situaciones complejas, incluso verdaderos expertos pueden dar información inconsistente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27" name="Shape 127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28" name="Shape 128"/>
            <p:cNvCxnSpPr>
              <a:stCxn id="129" idx="6"/>
              <a:endCxn id="130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29" name="Shape 129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60950" y="8336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/>
              <a:t>Principio de coherencia</a:t>
            </a:r>
            <a:endParaRPr sz="2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90250" y="220050"/>
            <a:ext cx="7972500" cy="11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/>
              <a:t>Encadenamiento de reglas</a:t>
            </a:r>
            <a:endParaRPr sz="5200"/>
          </a:p>
        </p:txBody>
      </p:sp>
      <p:sp>
        <p:nvSpPr>
          <p:cNvPr id="139" name="Shape 139"/>
          <p:cNvSpPr/>
          <p:nvPr/>
        </p:nvSpPr>
        <p:spPr>
          <a:xfrm>
            <a:off x="704525" y="1556400"/>
            <a:ext cx="3084300" cy="20307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Roboto"/>
                <a:ea typeface="Roboto"/>
                <a:cs typeface="Roboto"/>
                <a:sym typeface="Roboto"/>
              </a:rPr>
              <a:t>Hacia delante: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Razonamiento de hechos a conclusiones y se va comparando con las reglas para obtener nuevos hechos.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5569400" y="1556400"/>
            <a:ext cx="3084300" cy="20307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Roboto"/>
                <a:ea typeface="Roboto"/>
                <a:cs typeface="Roboto"/>
                <a:sym typeface="Roboto"/>
              </a:rPr>
              <a:t>Hacia atrás: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Razonamiento de conclusiones a hechos. Busca satisfacer las condiciones de una regla.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825" y="3872750"/>
            <a:ext cx="1270750" cy="12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325" y="3783450"/>
            <a:ext cx="1270750" cy="12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2483575" y="4407625"/>
            <a:ext cx="843000" cy="20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 flipH="1">
            <a:off x="5656350" y="4407625"/>
            <a:ext cx="727200" cy="20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</a:t>
            </a:r>
            <a:endParaRPr/>
          </a:p>
        </p:txBody>
      </p:sp>
      <p:grpSp>
        <p:nvGrpSpPr>
          <p:cNvPr id="150" name="Shape 150"/>
          <p:cNvGrpSpPr/>
          <p:nvPr/>
        </p:nvGrpSpPr>
        <p:grpSpPr>
          <a:xfrm>
            <a:off x="2859791" y="1790770"/>
            <a:ext cx="2035413" cy="2402430"/>
            <a:chOff x="3071457" y="2013875"/>
            <a:chExt cx="1944600" cy="1569600"/>
          </a:xfrm>
        </p:grpSpPr>
        <p:sp>
          <p:nvSpPr>
            <p:cNvPr id="151" name="Shape 151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Estructura uniforme de las reglas de producción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Shape 153"/>
            <p:cNvSpPr txBox="1"/>
            <p:nvPr/>
          </p:nvSpPr>
          <p:spPr>
            <a:xfrm>
              <a:off x="3317906" y="2872449"/>
              <a:ext cx="1451700" cy="1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“Si….Entonces…..”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" name="Shape 154"/>
          <p:cNvGrpSpPr/>
          <p:nvPr/>
        </p:nvGrpSpPr>
        <p:grpSpPr>
          <a:xfrm>
            <a:off x="553013" y="1790770"/>
            <a:ext cx="2309407" cy="2402430"/>
            <a:chOff x="1126863" y="2013875"/>
            <a:chExt cx="1944600" cy="1569600"/>
          </a:xfrm>
        </p:grpSpPr>
        <p:sp>
          <p:nvSpPr>
            <p:cNvPr id="155" name="Shape 155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Representación de forma natural del conocimiento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Shape 157"/>
            <p:cNvSpPr txBox="1"/>
            <p:nvPr/>
          </p:nvSpPr>
          <p:spPr>
            <a:xfrm>
              <a:off x="1351627" y="2828642"/>
              <a:ext cx="14517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“Si estamos en esta situación...yo haría esto…”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8" name="Shape 158"/>
          <p:cNvGrpSpPr/>
          <p:nvPr/>
        </p:nvGrpSpPr>
        <p:grpSpPr>
          <a:xfrm>
            <a:off x="6635712" y="1790770"/>
            <a:ext cx="2203481" cy="2402430"/>
            <a:chOff x="5015938" y="2013875"/>
            <a:chExt cx="3001200" cy="1569600"/>
          </a:xfrm>
        </p:grpSpPr>
        <p:sp>
          <p:nvSpPr>
            <p:cNvPr id="159" name="Shape 159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Capacidad para trabajar con conocimiento incompleto e incertidumbre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Shape 161"/>
            <p:cNvSpPr txBox="1"/>
            <p:nvPr/>
          </p:nvSpPr>
          <p:spPr>
            <a:xfrm>
              <a:off x="5360242" y="2941902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 conocemos todos los hechos ni conclusiones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4923084" y="2691695"/>
            <a:ext cx="261571" cy="260379"/>
            <a:chOff x="4858109" y="2631368"/>
            <a:chExt cx="316442" cy="315000"/>
          </a:xfrm>
        </p:grpSpPr>
        <p:sp>
          <p:nvSpPr>
            <p:cNvPr id="163" name="Shape 16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/>
              </a:r>
              <a:br>
                <a:rPr lang="es"/>
              </a:br>
              <a:endParaRPr/>
            </a:p>
          </p:txBody>
        </p:sp>
      </p:grpSp>
      <p:grpSp>
        <p:nvGrpSpPr>
          <p:cNvPr id="165" name="Shape 165"/>
          <p:cNvGrpSpPr/>
          <p:nvPr/>
        </p:nvGrpSpPr>
        <p:grpSpPr>
          <a:xfrm>
            <a:off x="2600859" y="2785595"/>
            <a:ext cx="261571" cy="260379"/>
            <a:chOff x="4858109" y="2631368"/>
            <a:chExt cx="316442" cy="315000"/>
          </a:xfrm>
        </p:grpSpPr>
        <p:sp>
          <p:nvSpPr>
            <p:cNvPr id="166" name="Shape 166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/>
              </a:r>
              <a:br>
                <a:rPr lang="es"/>
              </a:br>
              <a:endParaRPr/>
            </a:p>
          </p:txBody>
        </p:sp>
      </p:grpSp>
      <p:grpSp>
        <p:nvGrpSpPr>
          <p:cNvPr id="168" name="Shape 168"/>
          <p:cNvGrpSpPr/>
          <p:nvPr/>
        </p:nvGrpSpPr>
        <p:grpSpPr>
          <a:xfrm>
            <a:off x="4882321" y="1790770"/>
            <a:ext cx="1768808" cy="2402430"/>
            <a:chOff x="3071457" y="2013875"/>
            <a:chExt cx="1944600" cy="1569600"/>
          </a:xfrm>
        </p:grpSpPr>
        <p:sp>
          <p:nvSpPr>
            <p:cNvPr id="169" name="Shape 169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3238788" y="2256381"/>
              <a:ext cx="1529100" cy="4572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Separación entre base de conocimiento y procesamiento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Shape 171"/>
          <p:cNvGrpSpPr/>
          <p:nvPr/>
        </p:nvGrpSpPr>
        <p:grpSpPr>
          <a:xfrm>
            <a:off x="6374134" y="2767895"/>
            <a:ext cx="261571" cy="260379"/>
            <a:chOff x="4858109" y="2631368"/>
            <a:chExt cx="316442" cy="315000"/>
          </a:xfrm>
        </p:grpSpPr>
        <p:sp>
          <p:nvSpPr>
            <p:cNvPr id="172" name="Shape 17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/>
              </a:r>
              <a:br>
                <a:rPr lang="es"/>
              </a:br>
              <a:endParaRPr/>
            </a:p>
          </p:txBody>
        </p:sp>
      </p:grpSp>
      <p:grpSp>
        <p:nvGrpSpPr>
          <p:cNvPr id="174" name="Shape 174"/>
          <p:cNvGrpSpPr/>
          <p:nvPr/>
        </p:nvGrpSpPr>
        <p:grpSpPr>
          <a:xfrm>
            <a:off x="4618284" y="2785595"/>
            <a:ext cx="261571" cy="260379"/>
            <a:chOff x="4858109" y="2631368"/>
            <a:chExt cx="316442" cy="315000"/>
          </a:xfrm>
        </p:grpSpPr>
        <p:sp>
          <p:nvSpPr>
            <p:cNvPr id="175" name="Shape 17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/>
              </a:r>
              <a:br>
                <a:rPr lang="es"/>
              </a:b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</Words>
  <Application>Microsoft Office PowerPoint</Application>
  <PresentationFormat>Presentación en pantalla (16:9)</PresentationFormat>
  <Paragraphs>97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Roboto</vt:lpstr>
      <vt:lpstr>Material</vt:lpstr>
      <vt:lpstr>Minería Web</vt:lpstr>
      <vt:lpstr>Índice ¿Qué son este tipo de técnicas? ¿Qué tipos existen? Ventajas e inconvenientes</vt:lpstr>
      <vt:lpstr>¿Qué son las técnicas de reconocimiento basadas en conocimiento?</vt:lpstr>
      <vt:lpstr>Sistemas basados en conocimiento</vt:lpstr>
      <vt:lpstr>Paradigmas de Sistemas Inteligentes Responde a la pregunta: "¿qué visión debe tomar este tipo de sistemas y sus técnicas?"</vt:lpstr>
      <vt:lpstr>Tipos de técnicas de reconocimiento basado en conocimiento</vt:lpstr>
      <vt:lpstr>Sistemas Basados en reglas</vt:lpstr>
      <vt:lpstr>Encadenamiento de reglas</vt:lpstr>
      <vt:lpstr>Ventajas</vt:lpstr>
      <vt:lpstr>Tipos de técnicas de reconocimiento basado en conocimiento</vt:lpstr>
      <vt:lpstr>Modelos probabilísticos</vt:lpstr>
      <vt:lpstr>Independencia condicional</vt:lpstr>
      <vt:lpstr>Ventajas </vt:lpstr>
      <vt:lpstr>Conclusiones - Resumen</vt:lpstr>
      <vt:lpstr>Bibliografía Webs http://ocw.uc3m.es/ingenieria-telematica/inteligencia-en-redes-de-comunicaciones/material-de-clase-1/03-sistemas-basados-en-conocimiento http://www.cs.us.es/cursos/iic-2003/temas/tema-02-iic04.pdf https://ccc.inaoep.mx/~esucar/Clases-MetIA/MetIA-19.pdf   http://www.cs.us.es/~fsancho/?e=103  Libro Sistemas Expertos y Modelos de Redes Probabilísticas - Enrique Castillo, José Manuel Gutiérrez, y Ali S. Hadi  Enlace: http://personales.unican.es/gutierjm/papers/BookCGH.pdf </vt:lpstr>
      <vt:lpstr>Ruegos y Preguntas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Minería Web</dc:title>
  <dc:creator>Juan Francisco Aban Fontecha</dc:creator>
  <cp:lastModifiedBy>Juan Francisco Aban Fontecha</cp:lastModifiedBy>
  <cp:revision>1</cp:revision>
  <dcterms:modified xsi:type="dcterms:W3CDTF">2018-03-28T09:25:44Z</dcterms:modified>
</cp:coreProperties>
</file>